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2"/>
  </p:notesMasterIdLst>
  <p:sldIdLst>
    <p:sldId id="1135" r:id="rId3"/>
    <p:sldId id="1130" r:id="rId4"/>
    <p:sldId id="1137" r:id="rId5"/>
    <p:sldId id="1138" r:id="rId6"/>
    <p:sldId id="1139" r:id="rId7"/>
    <p:sldId id="1133" r:id="rId8"/>
    <p:sldId id="1140" r:id="rId9"/>
    <p:sldId id="1141" r:id="rId10"/>
    <p:sldId id="1142" r:id="rId11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Bennett/Communications Research /SRUK/Principal Engineer/Samsung Electronics" initials="ABR/EE" lastIdx="3" clrIdx="0">
    <p:extLst>
      <p:ext uri="{19B8F6BF-5375-455C-9EA6-DF929625EA0E}">
        <p15:presenceInfo xmlns:p15="http://schemas.microsoft.com/office/powerpoint/2012/main" userId="S-1-5-21-1569490900-2152479555-3239727262-33941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/>
  </p:normalViewPr>
  <p:slideViewPr>
    <p:cSldViewPr snapToGrid="0">
      <p:cViewPr varScale="1">
        <p:scale>
          <a:sx n="66" d="100"/>
          <a:sy n="66" d="100"/>
        </p:scale>
        <p:origin x="28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26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5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310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281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9079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260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6736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6651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750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SP-241846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Discussion of SA2 TU planning for Rel-20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Andy Bennett</a:t>
            </a:r>
          </a:p>
          <a:p>
            <a:r>
              <a:rPr lang="en-GB" dirty="0" smtClean="0"/>
              <a:t>SA WG2 Chair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035352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chemeClr val="tx1"/>
                </a:solidFill>
              </a:rPr>
              <a:t>SA2 </a:t>
            </a:r>
            <a:r>
              <a:rPr lang="en-GB" altLang="en-US" b="1" dirty="0" smtClean="0">
                <a:solidFill>
                  <a:schemeClr val="tx1"/>
                </a:solidFill>
              </a:rPr>
              <a:t>Rel-20</a:t>
            </a:r>
            <a:r>
              <a:rPr lang="en-GB" altLang="en-US" dirty="0" smtClean="0">
                <a:solidFill>
                  <a:schemeClr val="tx1"/>
                </a:solidFill>
              </a:rPr>
              <a:t> </a:t>
            </a:r>
            <a:r>
              <a:rPr lang="en-GB" altLang="en-US" dirty="0" smtClean="0">
                <a:solidFill>
                  <a:schemeClr val="tx1"/>
                </a:solidFill>
              </a:rPr>
              <a:t>TU planning discussion</a:t>
            </a:r>
            <a:endParaRPr lang="en-GB" altLang="en-US" dirty="0">
              <a:solidFill>
                <a:schemeClr val="tx1"/>
              </a:solidFill>
            </a:endParaRP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/>
              <a:t>The main milestones for Rel-20 have mostly been decided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/>
              <a:t>Rel-20 content defined: June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/>
              <a:t>5G-Advanced Stage 2 80%: June 2026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/>
              <a:t>5G-Advanced Stage 2 100%: September 2026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/>
              <a:t>6G Study 100%: December 2026 or March 2027 (TBD</a:t>
            </a:r>
            <a:r>
              <a:rPr lang="en-US" sz="2000" dirty="0" smtClean="0"/>
              <a:t>)</a:t>
            </a:r>
            <a:endParaRPr lang="en-US" altLang="en-US" sz="2800" dirty="0" smtClean="0"/>
          </a:p>
          <a:p>
            <a:r>
              <a:rPr lang="en-US" altLang="en-US" sz="2400" dirty="0" smtClean="0"/>
              <a:t>The focus of SA2 TU planning should be on the period March 2025 – September 2026</a:t>
            </a:r>
          </a:p>
          <a:p>
            <a:pPr lvl="1"/>
            <a:r>
              <a:rPr lang="en-US" altLang="en-US" sz="2000" dirty="0" smtClean="0"/>
              <a:t>This covers the time from the earliest possible existence of SA-</a:t>
            </a:r>
            <a:r>
              <a:rPr lang="en-US" altLang="en-US" sz="2000" dirty="0" smtClean="0"/>
              <a:t>a</a:t>
            </a:r>
            <a:r>
              <a:rPr lang="en-US" altLang="en-US" sz="2000" dirty="0" smtClean="0"/>
              <a:t>pproved Rel-20 Study or Work Items </a:t>
            </a:r>
            <a:r>
              <a:rPr lang="en-US" altLang="en-US" sz="2000" dirty="0" smtClean="0"/>
              <a:t>until the Stage 2 100% complete deadline</a:t>
            </a:r>
          </a:p>
          <a:p>
            <a:r>
              <a:rPr lang="en-GB" altLang="en-US" sz="2400" dirty="0"/>
              <a:t>A possible timeline for 5G-Advanced topics is shown on the next slide</a:t>
            </a:r>
          </a:p>
          <a:p>
            <a:pPr lvl="1"/>
            <a:r>
              <a:rPr lang="en-US" altLang="en-US" sz="2000" dirty="0" smtClean="0"/>
              <a:t>It includes an interim deadline for completion of Rel-20 5G Advanced studies in February 2026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55456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Potential 5G Advanced timeline in Rel-20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172485"/>
            <a:ext cx="11289846" cy="5273286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endParaRPr lang="en-US" sz="1800" dirty="0"/>
          </a:p>
          <a:p>
            <a:pPr>
              <a:lnSpc>
                <a:spcPct val="110000"/>
              </a:lnSpc>
              <a:defRPr/>
            </a:pPr>
            <a:endParaRPr lang="en-US" sz="1800" dirty="0" smtClean="0"/>
          </a:p>
          <a:p>
            <a:pPr>
              <a:lnSpc>
                <a:spcPct val="110000"/>
              </a:lnSpc>
              <a:defRPr/>
            </a:pPr>
            <a:endParaRPr lang="en-US" sz="1800" dirty="0"/>
          </a:p>
          <a:p>
            <a:pPr>
              <a:lnSpc>
                <a:spcPct val="110000"/>
              </a:lnSpc>
              <a:defRPr/>
            </a:pPr>
            <a:endParaRPr lang="en-US" sz="1800" dirty="0" smtClean="0"/>
          </a:p>
          <a:p>
            <a:pPr>
              <a:lnSpc>
                <a:spcPct val="110000"/>
              </a:lnSpc>
              <a:defRPr/>
            </a:pPr>
            <a:endParaRPr lang="en-US" sz="1800" dirty="0"/>
          </a:p>
          <a:p>
            <a:pPr>
              <a:lnSpc>
                <a:spcPct val="110000"/>
              </a:lnSpc>
              <a:defRPr/>
            </a:pPr>
            <a:endParaRPr lang="en-US" sz="1800" dirty="0" smtClean="0"/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It is important to note that any 5G Advanced study items </a:t>
            </a:r>
            <a:r>
              <a:rPr lang="en-US" sz="1800" dirty="0" smtClean="0"/>
              <a:t>approved </a:t>
            </a:r>
            <a:r>
              <a:rPr lang="en-US" sz="1800" dirty="0" smtClean="0"/>
              <a:t>by SA in June would have just 4 meetings until the suggested SA2 study completion target of February 2026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b="1" dirty="0" smtClean="0"/>
              <a:t>It is important then that larger study + normative items will need to be approved by SA in March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The study completion target is required to ensure sufficient number of meetings to complete the normative work (and even so, only gives 3 meetings for this)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Stage 2 100% completion is intended to mean that there are no exceptions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b="1" dirty="0" smtClean="0"/>
              <a:t>This is likely to be a challenge for anything more than a small/medium sized study + work item</a:t>
            </a:r>
          </a:p>
          <a:p>
            <a:pPr>
              <a:lnSpc>
                <a:spcPct val="110000"/>
              </a:lnSpc>
              <a:defRPr/>
            </a:pPr>
            <a:endParaRPr lang="en-US" sz="1968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37968"/>
              </p:ext>
            </p:extLst>
          </p:nvPr>
        </p:nvGraphicFramePr>
        <p:xfrm>
          <a:off x="454619" y="1172484"/>
          <a:ext cx="11183941" cy="2040718"/>
        </p:xfrm>
        <a:graphic>
          <a:graphicData uri="http://schemas.openxmlformats.org/drawingml/2006/table">
            <a:tbl>
              <a:tblPr/>
              <a:tblGrid>
                <a:gridCol w="1180416">
                  <a:extLst>
                    <a:ext uri="{9D8B030D-6E8A-4147-A177-3AD203B41FA5}">
                      <a16:colId xmlns:a16="http://schemas.microsoft.com/office/drawing/2014/main" val="2592549426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867541576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89210514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312799239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356225612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665585857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404181939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4102650820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778576174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4252076290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62369185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601062018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624442708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221605792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86662902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409278365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723229601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29660836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800282246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276109782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559331876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411081019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08776991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677188888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4250860892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025035310"/>
                    </a:ext>
                  </a:extLst>
                </a:gridCol>
              </a:tblGrid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847542"/>
                  </a:ext>
                </a:extLst>
              </a:tr>
              <a:tr h="24008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 ad hoc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SA2#167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SA2#168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898583"/>
                  </a:ext>
                </a:extLst>
              </a:tr>
              <a:tr h="24008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Milestones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3 100%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5127386"/>
                  </a:ext>
                </a:extLst>
              </a:tr>
              <a:tr h="840296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milestones and events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WS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WS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Some SA2 5GA content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1 100%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Content defined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5GA study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FS Stage 1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Study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(TBC)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9783741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timeline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5713077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Preparation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8019259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017471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1213416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Maintenance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322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493823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Potential 6G timeline in Rel-20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172485"/>
            <a:ext cx="11289846" cy="5273286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This shows the meetings available for the 6G study work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The timeline extends beyond when the 5G-Advanced work needs to be </a:t>
            </a:r>
            <a:r>
              <a:rPr lang="en-US" sz="1800" dirty="0" smtClean="0"/>
              <a:t>completed</a:t>
            </a:r>
            <a:endParaRPr lang="en-US" sz="18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149600"/>
              </p:ext>
            </p:extLst>
          </p:nvPr>
        </p:nvGraphicFramePr>
        <p:xfrm>
          <a:off x="454619" y="2108629"/>
          <a:ext cx="11183941" cy="1440508"/>
        </p:xfrm>
        <a:graphic>
          <a:graphicData uri="http://schemas.openxmlformats.org/drawingml/2006/table">
            <a:tbl>
              <a:tblPr/>
              <a:tblGrid>
                <a:gridCol w="1180416">
                  <a:extLst>
                    <a:ext uri="{9D8B030D-6E8A-4147-A177-3AD203B41FA5}">
                      <a16:colId xmlns:a16="http://schemas.microsoft.com/office/drawing/2014/main" val="4183183137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706284698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069044079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84913072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73234668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4050536211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4169097407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397068331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06435131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581365697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4210205950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7655651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415543912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65320148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937552577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554445039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99762381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21615659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5015540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509470670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065474790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948694659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616773508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16490077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90078297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833210434"/>
                    </a:ext>
                  </a:extLst>
                </a:gridCol>
              </a:tblGrid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9428765"/>
                  </a:ext>
                </a:extLst>
              </a:tr>
              <a:tr h="24008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 ad hoc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SA2#167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SA2#168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2746192"/>
                  </a:ext>
                </a:extLst>
              </a:tr>
              <a:tr h="24008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Milestones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3 100%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5938878"/>
                  </a:ext>
                </a:extLst>
              </a:tr>
              <a:tr h="840296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milestones and events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WS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WS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Some SA2 5GA content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1 100%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Content defined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5GA study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FS Stage 1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Study</a:t>
                      </a:r>
                      <a:b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 </a:t>
                      </a:r>
                      <a:b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(TBC)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112933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226885"/>
              </p:ext>
            </p:extLst>
          </p:nvPr>
        </p:nvGraphicFramePr>
        <p:xfrm>
          <a:off x="454619" y="3549137"/>
          <a:ext cx="11183941" cy="360126"/>
        </p:xfrm>
        <a:graphic>
          <a:graphicData uri="http://schemas.openxmlformats.org/drawingml/2006/table">
            <a:tbl>
              <a:tblPr/>
              <a:tblGrid>
                <a:gridCol w="1180416">
                  <a:extLst>
                    <a:ext uri="{9D8B030D-6E8A-4147-A177-3AD203B41FA5}">
                      <a16:colId xmlns:a16="http://schemas.microsoft.com/office/drawing/2014/main" val="1081507827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851082938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529235532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703444681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552002228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85510882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707716331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68261081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4288821991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530504079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375226418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97370923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415000396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482039941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6594576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700128142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931018136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6298050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191554037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601512649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334417486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877624992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976368106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1479713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6674653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593836790"/>
                    </a:ext>
                  </a:extLst>
                </a:gridCol>
              </a:tblGrid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study timeline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1753026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Preparation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661977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55787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178685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Rel-20 planning in more detail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14655"/>
            <a:ext cx="9840264" cy="5131116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The Rel-19 planning was based on a total number of TU’s per meeting of 36, or which 6 were buffer TU’s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The 6 buffer TU’s were for TEI19</a:t>
            </a:r>
            <a:r>
              <a:rPr lang="en-US" sz="2000" dirty="0"/>
              <a:t>, Rel-18 alignment, overflow, 5G deployment issues, </a:t>
            </a:r>
            <a:r>
              <a:rPr lang="en-US" sz="2000" dirty="0" err="1" smtClean="0"/>
              <a:t>etc</a:t>
            </a: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We’ve seen that typically there are many drafting sessions in addition to the regular sessions, and these occupy Q0, lunch breaks and some Q5 </a:t>
            </a:r>
            <a:r>
              <a:rPr lang="en-US" sz="2000" dirty="0" smtClean="0"/>
              <a:t>time, this comprised an additional ~30% on top of the planned TU’s</a:t>
            </a: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Clashes between topics have meant not all parallel sessions can be used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In particular, it is difficult to schedule topics in parallel with large items that wide interest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Should limit the TU’s per meeting per item allocation to </a:t>
            </a:r>
            <a:r>
              <a:rPr lang="en-US" sz="1800" dirty="0" smtClean="0"/>
              <a:t>2 </a:t>
            </a:r>
            <a:endParaRPr lang="en-US" sz="1800" dirty="0"/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For these reasons the TU budget provided in SP-241670 has an additional 3 buffer TU’s per meeting built in (see the next slide)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6550700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Summary of TU plan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7272812"/>
              </p:ext>
            </p:extLst>
          </p:nvPr>
        </p:nvGraphicFramePr>
        <p:xfrm>
          <a:off x="783767" y="1374118"/>
          <a:ext cx="10541729" cy="4543357"/>
        </p:xfrm>
        <a:graphic>
          <a:graphicData uri="http://schemas.openxmlformats.org/drawingml/2006/table">
            <a:tbl>
              <a:tblPr firstRow="1" bandRow="1"/>
              <a:tblGrid>
                <a:gridCol w="1299665">
                  <a:extLst>
                    <a:ext uri="{9D8B030D-6E8A-4147-A177-3AD203B41FA5}">
                      <a16:colId xmlns:a16="http://schemas.microsoft.com/office/drawing/2014/main" val="2089498341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720698595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4248015412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2583981398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3814614233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751705108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4098531448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2475080709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2824233776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3562133681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1233895133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4127288454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1389594799"/>
                    </a:ext>
                  </a:extLst>
                </a:gridCol>
              </a:tblGrid>
              <a:tr h="19001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947783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647378"/>
                  </a:ext>
                </a:extLst>
              </a:tr>
              <a:tr h="57004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Milestones and deadlines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Start some 5GA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Start all 5GA and 6G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 some 5GA studies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 all 5GA studies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Stage 2 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Stage 2 100%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1447287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Pre-Rel-19 maint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9013025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maint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4798301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exceptions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0699652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486422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maint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5974745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1922867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7647672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Duration of 5GA work in Rel-20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6072799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Duration of 6G study work in Rel-20 (tbc)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8196491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3578412"/>
                  </a:ext>
                </a:extLst>
              </a:tr>
              <a:tr h="787804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TU's for Rel-20 March 25 - September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05453"/>
                  </a:ext>
                </a:extLst>
              </a:tr>
              <a:tr h="905357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Additional TU's for 6G after September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4201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187413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Some comments on the previous slide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14655"/>
            <a:ext cx="9840264" cy="5131116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The Rel-20 TU’s include “preparation” time, in other words time required to discuss the draft SIDs and WIDs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6 TU’s expected for this Rel-20 preparation in April and May 2025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So the TU budget that can be allocated to Rel-20 SIDs and WIDs is </a:t>
            </a:r>
            <a:r>
              <a:rPr lang="en-US" sz="2000" b="1" dirty="0" smtClean="0"/>
              <a:t>157 – 6 = 151 TU’s</a:t>
            </a:r>
            <a:endParaRPr lang="en-US" sz="2000" b="1" dirty="0" smtClean="0"/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It can be expected that during the 6G study at least the first 6 months will be as a single stream, potentially splitting into parallel streams later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This means that the TU estimate for the 6G study does not translate 1:1 into the number of sessions (a single stream = 2 or 3 TU’s, depending on whether running in parallel with 5G Advanced topics)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For 5G Advanced TU planning the TU budget for the normative WID should be the same as for the study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Our experience in Rel-19 again indicates that this should be the approach taken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4051424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Different time split scenarios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14655"/>
            <a:ext cx="9840264" cy="5131116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There has been discussion of how the TU budget in Rel-20 should be divided between 5G Advanced and 6G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The analysis here looks only at the period from March 2025 to September 2026</a:t>
            </a: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Some planning assumptions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9</a:t>
            </a:r>
            <a:r>
              <a:rPr lang="en-US" sz="1800" dirty="0" smtClean="0"/>
              <a:t> ordinary meetings in this period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151 TU’s available for SI/WI TU budgets (excludes TU’s for SID/WID discussion)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5G Advanced studies complete latest by March 2026 (gives 3 meetings for normative work)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Maximum 2 TU’s per meeting per </a:t>
            </a:r>
            <a:r>
              <a:rPr lang="en-US" sz="1800" dirty="0" smtClean="0"/>
              <a:t>item </a:t>
            </a:r>
            <a:r>
              <a:rPr lang="en-US" sz="1800" dirty="0" smtClean="0"/>
              <a:t>for 5G Advanced items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Study TU’s  = Normative TU’s for 5G Advanced items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Maximum TU’s for a 5G Advanced item = 12 (6 study + 6 normative)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The mean total TU budget per Rel-19 item (excluding Ambient </a:t>
            </a:r>
            <a:r>
              <a:rPr lang="en-US" sz="1800" dirty="0" err="1" smtClean="0"/>
              <a:t>IoT</a:t>
            </a:r>
            <a:r>
              <a:rPr lang="en-US" sz="1800" dirty="0" smtClean="0"/>
              <a:t>) was 119.5/14 = 8.5 TU’s</a:t>
            </a:r>
            <a:endParaRPr lang="en-US" sz="1800" dirty="0" smtClean="0"/>
          </a:p>
          <a:p>
            <a:pPr>
              <a:lnSpc>
                <a:spcPct val="110000"/>
              </a:lnSpc>
              <a:defRPr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63934909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Different time split scenarios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14655"/>
            <a:ext cx="9840264" cy="5131116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Given these assumptions here is an illustration of the possible numbers of 5G Advanced Study + Work Item topics </a:t>
            </a:r>
          </a:p>
          <a:p>
            <a:pPr>
              <a:lnSpc>
                <a:spcPct val="110000"/>
              </a:lnSpc>
              <a:defRPr/>
            </a:pPr>
            <a:endParaRPr lang="en-US" sz="2000" dirty="0"/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2000" dirty="0"/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2000" dirty="0"/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2000" dirty="0"/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Observations on the 6G budget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Additional TU’s available after the Stage 2 freeze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5855041"/>
              </p:ext>
            </p:extLst>
          </p:nvPr>
        </p:nvGraphicFramePr>
        <p:xfrm>
          <a:off x="1057994" y="2204603"/>
          <a:ext cx="7447378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2448">
                  <a:extLst>
                    <a:ext uri="{9D8B030D-6E8A-4147-A177-3AD203B41FA5}">
                      <a16:colId xmlns:a16="http://schemas.microsoft.com/office/drawing/2014/main" val="2374765755"/>
                    </a:ext>
                  </a:extLst>
                </a:gridCol>
                <a:gridCol w="1002448">
                  <a:extLst>
                    <a:ext uri="{9D8B030D-6E8A-4147-A177-3AD203B41FA5}">
                      <a16:colId xmlns:a16="http://schemas.microsoft.com/office/drawing/2014/main" val="3980187572"/>
                    </a:ext>
                  </a:extLst>
                </a:gridCol>
                <a:gridCol w="933353">
                  <a:extLst>
                    <a:ext uri="{9D8B030D-6E8A-4147-A177-3AD203B41FA5}">
                      <a16:colId xmlns:a16="http://schemas.microsoft.com/office/drawing/2014/main" val="2451769995"/>
                    </a:ext>
                  </a:extLst>
                </a:gridCol>
                <a:gridCol w="933353">
                  <a:extLst>
                    <a:ext uri="{9D8B030D-6E8A-4147-A177-3AD203B41FA5}">
                      <a16:colId xmlns:a16="http://schemas.microsoft.com/office/drawing/2014/main" val="877298360"/>
                    </a:ext>
                  </a:extLst>
                </a:gridCol>
                <a:gridCol w="3575776">
                  <a:extLst>
                    <a:ext uri="{9D8B030D-6E8A-4147-A177-3AD203B41FA5}">
                      <a16:colId xmlns:a16="http://schemas.microsoft.com/office/drawing/2014/main" val="3337217026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GB" sz="1800" b="1" dirty="0" smtClean="0"/>
                        <a:t>5G Advanced</a:t>
                      </a:r>
                      <a:endParaRPr lang="en-GB" sz="18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800" b="1" dirty="0" smtClean="0"/>
                        <a:t>6G</a:t>
                      </a:r>
                      <a:endParaRPr lang="en-GB" sz="18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smtClean="0"/>
                        <a:t>5G Advanced items *</a:t>
                      </a:r>
                      <a:endParaRPr lang="en-GB" sz="18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179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smtClean="0"/>
                        <a:t>70%</a:t>
                      </a:r>
                      <a:endParaRPr lang="en-GB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 smtClean="0"/>
                        <a:t>105 TU</a:t>
                      </a:r>
                      <a:endParaRPr lang="en-GB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smtClean="0"/>
                        <a:t>30%</a:t>
                      </a:r>
                      <a:endParaRPr lang="en-GB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 smtClean="0"/>
                        <a:t>45 TU</a:t>
                      </a:r>
                      <a:endParaRPr lang="en-GB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/>
                        <a:t>9 – 12</a:t>
                      </a:r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23088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smtClean="0"/>
                        <a:t>60%</a:t>
                      </a:r>
                      <a:endParaRPr lang="en-GB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 smtClean="0"/>
                        <a:t>90 TU</a:t>
                      </a:r>
                      <a:endParaRPr lang="en-GB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smtClean="0"/>
                        <a:t>40%</a:t>
                      </a:r>
                      <a:endParaRPr lang="en-GB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 smtClean="0"/>
                        <a:t>60 TU</a:t>
                      </a:r>
                      <a:endParaRPr lang="en-GB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/>
                        <a:t>8 – 11</a:t>
                      </a:r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9809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smtClean="0"/>
                        <a:t>50%</a:t>
                      </a:r>
                      <a:endParaRPr lang="en-GB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 smtClean="0"/>
                        <a:t>75 TU</a:t>
                      </a:r>
                      <a:endParaRPr lang="en-GB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smtClean="0"/>
                        <a:t>50%</a:t>
                      </a:r>
                      <a:endParaRPr lang="en-GB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 smtClean="0"/>
                        <a:t>75 TU</a:t>
                      </a:r>
                      <a:endParaRPr lang="en-GB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/>
                        <a:t>6 – 9</a:t>
                      </a:r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52478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smtClean="0"/>
                        <a:t>40%</a:t>
                      </a:r>
                      <a:endParaRPr lang="en-GB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 smtClean="0"/>
                        <a:t>60 TU</a:t>
                      </a:r>
                      <a:endParaRPr lang="en-GB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smtClean="0"/>
                        <a:t>60%</a:t>
                      </a:r>
                      <a:endParaRPr lang="en-GB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 smtClean="0"/>
                        <a:t>90 TU</a:t>
                      </a:r>
                      <a:endParaRPr lang="en-GB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/>
                        <a:t>5 –</a:t>
                      </a:r>
                      <a:r>
                        <a:rPr lang="en-GB" sz="1800" baseline="0" dirty="0" smtClean="0"/>
                        <a:t> 7 </a:t>
                      </a:r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2478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smtClean="0"/>
                        <a:t>30%</a:t>
                      </a:r>
                      <a:endParaRPr lang="en-GB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 smtClean="0"/>
                        <a:t>45 TU</a:t>
                      </a:r>
                      <a:endParaRPr lang="en-GB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smtClean="0"/>
                        <a:t>70%</a:t>
                      </a:r>
                      <a:endParaRPr lang="en-GB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 smtClean="0"/>
                        <a:t>105 TU</a:t>
                      </a:r>
                      <a:endParaRPr lang="en-GB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/>
                        <a:t>4 – 5</a:t>
                      </a:r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8799232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54758" y="4696781"/>
            <a:ext cx="8547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* Smaller number based on 12 TU’s per item, larger number based on 8.5 TU’s per item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717335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106618</TotalTime>
  <Words>1649</Words>
  <Application>Microsoft Office PowerPoint</Application>
  <PresentationFormat>Widescreen</PresentationFormat>
  <Paragraphs>691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Discussion of SA2 TU planning for Rel-20</vt:lpstr>
      <vt:lpstr>SA2 Rel-20 TU planning discussion</vt:lpstr>
      <vt:lpstr>Potential 5G Advanced timeline in Rel-20</vt:lpstr>
      <vt:lpstr>Potential 6G timeline in Rel-20</vt:lpstr>
      <vt:lpstr>SA2 Rel-20 planning in more detail</vt:lpstr>
      <vt:lpstr>Summary of TU plan</vt:lpstr>
      <vt:lpstr>Some comments on the previous slide</vt:lpstr>
      <vt:lpstr>Different time split scenarios</vt:lpstr>
      <vt:lpstr>Different time split scenarios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1151</cp:revision>
  <cp:lastPrinted>2023-08-02T08:25:48Z</cp:lastPrinted>
  <dcterms:created xsi:type="dcterms:W3CDTF">2018-05-24T11:49:12Z</dcterms:created>
  <dcterms:modified xsi:type="dcterms:W3CDTF">2024-12-03T15:28:46Z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